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934" r:id="rId2"/>
    <p:sldId id="263" r:id="rId3"/>
    <p:sldId id="264" r:id="rId4"/>
    <p:sldId id="256" r:id="rId5"/>
    <p:sldId id="257" r:id="rId6"/>
    <p:sldId id="260" r:id="rId7"/>
    <p:sldId id="261" r:id="rId8"/>
    <p:sldId id="258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FEDB-36F7-5F45-A80D-1968FBA46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C5F70-1B0E-5C4C-B02E-5D759DBE7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97AB-44F4-FC4E-B233-E1E9905C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6D0A5-E5E2-6F4B-A10E-1D2AF2D8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1A19-B822-DF41-881A-E1BC2C61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5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383D-C734-164D-8C7A-6C277BC9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152BC-EED1-014E-8B9B-208DAA211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5473-6754-1E44-B616-47244196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1ADBD-7A56-714E-872D-83802F9E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157E0-AF3E-A146-9B79-B1D4D6CE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6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65089-BE84-AD4C-BEA3-C3275EB35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FE5EF-A212-C843-A353-602AB669C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89C5-4727-E946-AFCB-217BEEE7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7584D-B029-C84D-8C19-5FD7369F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21EDD-E510-1B43-93FD-3FE08954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3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3D7D-EDAF-7641-B318-CD0C0FA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A53B0-F4D9-6040-A661-BF605AC1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BC0A7-2113-2A41-9369-8890C6AB8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69F41-81DF-CB45-A012-3E96F2E0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A9F18-F1F4-B547-A25B-CCED294E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5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A1E1-11E1-D443-B8FA-E7B71E96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DFF2B-0E15-3343-9719-2FA27F814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D8381-F102-CF4C-991E-8D825930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B08F5-9807-D941-8983-EFA928B9B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F0B8F-D6D8-8849-A2AA-106DFCFA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0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D635-8F73-FE42-AB69-F1615A96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CB36-F10B-8441-9B05-DD75F532E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17ACF-E959-9E41-A920-6FB45F109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B8566-4087-8442-A9F3-EE5D93C4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BB718-6712-1F44-AD6E-F4DD1515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0FA6-924D-8640-A69E-DA1AFA81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AB0A-F3F3-EB4C-8DCD-F66F6B77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DD75-1AA7-8B45-9F60-672ECCC27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B2CBA-F386-5944-AB1F-1EBAA9073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02C5D-A984-D449-A0F1-CAF8E2845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20E53-1862-624D-93FD-E0B9B509C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6AC91-1FAC-D043-A884-AF56672E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73A71-248A-434E-AFAC-26C42CFB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BAF03-0B9E-0249-A6A3-80C2C120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CBFB-D3E6-FA45-9357-20735CAB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1A737-3188-5A4E-A4B6-97FC72EE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E6705-ED3F-8D42-A043-B5B5CF95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C2F77-4092-954C-9D22-E739650A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3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62521-85AB-6346-9428-2A12FD3E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84D3B-E040-9141-8D39-86D344DF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0F32-683D-FD4E-A9B7-B392ECA8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8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26EB-0DD3-274E-BD3F-7F94D6E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601A4-19BE-9D4A-8169-95B8613D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0FE64-69FA-AE42-93D8-44138D7FD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E7523-4842-B04B-B9F0-72C4D794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FD2EE-7292-FA4C-B8EA-1923433B5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2406B-806D-7D41-96C7-8ED2C25D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7D74-D33D-4744-8870-53F62B4D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2960B-36A5-F445-B5BD-CA1735B3F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49B9E-DCC4-E945-B71A-ACCBFD8AB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94B8F-DBCF-BB4C-967F-8F62F13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C808F-DCE4-3D41-9F63-FC0E5009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462B6-6676-F943-BCD9-AC0A7039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1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A1394B-2AB7-8B46-8556-E280B881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B57B4-B22F-CB49-8F0B-C99AD2D44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7186-6F5B-B84E-9CFB-A24690E3D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0F893-290C-5647-BBF2-5D950253EFB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DC6EC-0B0D-344C-B578-88879E755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C415-94EC-144A-887E-2E90FD5A3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2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chinaproject.harvard.edu/publications/effects-energy-paths-and-emission-controls-and-standards-future-trends-chinas-emissions-0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.facebook.com/CIRACSU?s=03" TargetMode="External"/><Relationship Id="rId2" Type="http://schemas.openxmlformats.org/officeDocument/2006/relationships/hyperlink" Target="https://www.dailycal.org/2016/05/04/researchers-discover-wildfires-correlate-human-activity-climate-chang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agupubs.onlinelibrary.wiley.com/share/SWSWRW5TARDGKSPXPHMZ?target=10.1029/2020GL087796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125FDD-0219-8CFC-FB43-4BE3F20CED35}"/>
              </a:ext>
            </a:extLst>
          </p:cNvPr>
          <p:cNvGrpSpPr>
            <a:grpSpLocks noChangeAspect="1"/>
          </p:cNvGrpSpPr>
          <p:nvPr/>
        </p:nvGrpSpPr>
        <p:grpSpPr>
          <a:xfrm>
            <a:off x="2438066" y="1091906"/>
            <a:ext cx="7315868" cy="5528100"/>
            <a:chOff x="1853184" y="109728"/>
            <a:chExt cx="8930640" cy="6748272"/>
          </a:xfrm>
        </p:grpSpPr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DF6994F4-7AE4-567B-151E-E1D88291DCB3}"/>
                </a:ext>
              </a:extLst>
            </p:cNvPr>
            <p:cNvSpPr/>
            <p:nvPr/>
          </p:nvSpPr>
          <p:spPr>
            <a:xfrm>
              <a:off x="1853184" y="109728"/>
              <a:ext cx="5023104" cy="4998720"/>
            </a:xfrm>
            <a:prstGeom prst="donut">
              <a:avLst>
                <a:gd name="adj" fmla="val 231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E3F16520-C47D-D175-7881-4563EF4CF5E4}"/>
                </a:ext>
              </a:extLst>
            </p:cNvPr>
            <p:cNvSpPr/>
            <p:nvPr/>
          </p:nvSpPr>
          <p:spPr>
            <a:xfrm>
              <a:off x="5760720" y="109728"/>
              <a:ext cx="5023104" cy="4998720"/>
            </a:xfrm>
            <a:prstGeom prst="donut">
              <a:avLst>
                <a:gd name="adj" fmla="val 2318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BEDF0FB9-4F0E-8A2B-7FD6-7205F9B5F11B}"/>
                </a:ext>
              </a:extLst>
            </p:cNvPr>
            <p:cNvSpPr/>
            <p:nvPr/>
          </p:nvSpPr>
          <p:spPr>
            <a:xfrm>
              <a:off x="3919728" y="1859280"/>
              <a:ext cx="5023104" cy="4998720"/>
            </a:xfrm>
            <a:prstGeom prst="donut">
              <a:avLst>
                <a:gd name="adj" fmla="val 2318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E4AF22-D567-8EB0-4FCC-299CF4615A1E}"/>
                </a:ext>
              </a:extLst>
            </p:cNvPr>
            <p:cNvSpPr txBox="1"/>
            <p:nvPr/>
          </p:nvSpPr>
          <p:spPr>
            <a:xfrm>
              <a:off x="7193280" y="522839"/>
              <a:ext cx="215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Theory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185F7A-F738-94BE-CFE9-13F610763413}"/>
                </a:ext>
              </a:extLst>
            </p:cNvPr>
            <p:cNvSpPr txBox="1"/>
            <p:nvPr/>
          </p:nvSpPr>
          <p:spPr>
            <a:xfrm>
              <a:off x="3249168" y="522839"/>
              <a:ext cx="215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A53E5F-D535-8860-90D1-D2752546842C}"/>
                </a:ext>
              </a:extLst>
            </p:cNvPr>
            <p:cNvSpPr txBox="1"/>
            <p:nvPr/>
          </p:nvSpPr>
          <p:spPr>
            <a:xfrm>
              <a:off x="5352288" y="6066335"/>
              <a:ext cx="215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Reality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6DCFEE-DAE6-8A9A-909E-FDA63AE3380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birds-eye view of the course</a:t>
            </a:r>
          </a:p>
        </p:txBody>
      </p:sp>
    </p:spTree>
    <p:extLst>
      <p:ext uri="{BB962C8B-B14F-4D97-AF65-F5344CB8AC3E}">
        <p14:creationId xmlns:p14="http://schemas.microsoft.com/office/powerpoint/2010/main" val="168073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262568" y="752651"/>
            <a:ext cx="56398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V. Hurricanes and tropical storms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B02B2-26D0-09D2-6441-F7C771256DA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Ideas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63935-5F04-D408-F8C5-9BD0B3A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8" y="2870096"/>
            <a:ext cx="5639844" cy="3484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3FFD5-5F38-1AF4-729D-10621284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4" y="1669767"/>
            <a:ext cx="4949952" cy="1231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85FEFE-6EDC-0139-3826-1D002A4C4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38" y="790944"/>
            <a:ext cx="5306558" cy="55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7C085-B26D-434B-B282-E246A2187607}"/>
              </a:ext>
            </a:extLst>
          </p:cNvPr>
          <p:cNvSpPr txBox="1"/>
          <p:nvPr/>
        </p:nvSpPr>
        <p:spPr>
          <a:xfrm>
            <a:off x="534649" y="1159698"/>
            <a:ext cx="11122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check out the syllabus on Canvas, especially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Resources you’ll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Rhythm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CGIs are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Contingencies for missing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Topic 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466B-C50C-3248-1D4F-BC65FB5105F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Welcome to Modeling Earth’s Climate!</a:t>
            </a:r>
          </a:p>
        </p:txBody>
      </p:sp>
    </p:spTree>
    <p:extLst>
      <p:ext uri="{BB962C8B-B14F-4D97-AF65-F5344CB8AC3E}">
        <p14:creationId xmlns:p14="http://schemas.microsoft.com/office/powerpoint/2010/main" val="211193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26720-33D7-9840-9D01-D6832F7FF77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(and how) to learn to model Earth’s climate?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1F3DF-05E4-A344-8434-DF1C20133220}"/>
              </a:ext>
            </a:extLst>
          </p:cNvPr>
          <p:cNvSpPr txBox="1"/>
          <p:nvPr/>
        </p:nvSpPr>
        <p:spPr>
          <a:xfrm>
            <a:off x="605481" y="1186249"/>
            <a:ext cx="8068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 models and run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 existing (“canned”)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Critique the results, revise assumptions</a:t>
            </a:r>
          </a:p>
        </p:txBody>
      </p:sp>
    </p:spTree>
    <p:extLst>
      <p:ext uri="{BB962C8B-B14F-4D97-AF65-F5344CB8AC3E}">
        <p14:creationId xmlns:p14="http://schemas.microsoft.com/office/powerpoint/2010/main" val="110389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FD354-1489-794B-BF7E-D739CDC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58" y="656970"/>
            <a:ext cx="8839200" cy="5359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C4463A-1B08-F64C-803A-F850D903BA73}"/>
              </a:ext>
            </a:extLst>
          </p:cNvPr>
          <p:cNvSpPr txBox="1"/>
          <p:nvPr/>
        </p:nvSpPr>
        <p:spPr>
          <a:xfrm>
            <a:off x="1441622" y="6293369"/>
            <a:ext cx="908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Professor Karen Shell, Oregon State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E07D7-7A4D-0049-A3FE-A45920CF7FC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a model, anyway*?</a:t>
            </a:r>
          </a:p>
        </p:txBody>
      </p:sp>
    </p:spTree>
    <p:extLst>
      <p:ext uri="{BB962C8B-B14F-4D97-AF65-F5344CB8AC3E}">
        <p14:creationId xmlns:p14="http://schemas.microsoft.com/office/powerpoint/2010/main" val="421549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114287" y="1166842"/>
            <a:ext cx="53363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you’ll do: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Mess with this model and learn what you can. I have some ideas, but you can take it where you want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Copy/paste into your </a:t>
            </a:r>
            <a:r>
              <a:rPr lang="en-US" sz="2400" b="1" dirty="0"/>
              <a:t>research notebook</a:t>
            </a:r>
            <a:r>
              <a:rPr lang="en-US" sz="2400" dirty="0"/>
              <a:t> (and send me a link).</a:t>
            </a:r>
          </a:p>
          <a:p>
            <a:endParaRPr lang="en-US" sz="2400" dirty="0"/>
          </a:p>
          <a:p>
            <a:r>
              <a:rPr lang="en-US" sz="2400" dirty="0"/>
              <a:t>What I hope you’ll get from 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global perspective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Familiarity with some basics of weather (since weather is the basis of climate)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A2912-BFA1-0543-960E-C2A1E942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87" y="871752"/>
            <a:ext cx="5073333" cy="511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37782-A5D4-D616-D17D-62C8269BF27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 err="1"/>
              <a:t>Earth.nullschool.net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088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263063" y="678525"/>
            <a:ext cx="67313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I. Surface air pollutant concentrations. </a:t>
            </a:r>
          </a:p>
          <a:p>
            <a:endParaRPr lang="en-US" sz="2400" b="1" dirty="0"/>
          </a:p>
          <a:p>
            <a:r>
              <a:rPr lang="en-US" sz="2400" b="1" dirty="0"/>
              <a:t>What this tells you: </a:t>
            </a:r>
            <a:r>
              <a:rPr lang="en-US" sz="2400" dirty="0"/>
              <a:t>Concentrations of Carbon Monoxide (a highly toxic air pollutant)</a:t>
            </a:r>
          </a:p>
          <a:p>
            <a:endParaRPr lang="en-US" sz="2400" b="1" dirty="0"/>
          </a:p>
          <a:p>
            <a:r>
              <a:rPr lang="en-US" sz="2400" b="1" dirty="0"/>
              <a:t>Questions to ponder: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bad is China’s urban air 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bad is it elsewhere?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role that might be playing in a nation’s interest in eliminating fossil fuel usage? (see, e.g.,  </a:t>
            </a:r>
            <a:r>
              <a:rPr lang="en-US" sz="2400" dirty="0">
                <a:hlinkClick r:id="rId2"/>
              </a:rPr>
              <a:t>https://chinaproject.harvard.edu/publications/effects-energy-paths-and-emission-controls-and-standards-future-trends-chinas-emissions-0</a:t>
            </a:r>
            <a:r>
              <a:rPr lang="en-US" sz="24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CE78F-8961-ED4D-B8E9-5F3BEAC8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83" y="1301985"/>
            <a:ext cx="4305862" cy="386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44D616-178A-13C0-C6F5-11AB534B481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Ideas …</a:t>
            </a:r>
          </a:p>
        </p:txBody>
      </p:sp>
    </p:spTree>
    <p:extLst>
      <p:ext uri="{BB962C8B-B14F-4D97-AF65-F5344CB8AC3E}">
        <p14:creationId xmlns:p14="http://schemas.microsoft.com/office/powerpoint/2010/main" val="202320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360105" y="652992"/>
            <a:ext cx="47419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II. Fires. </a:t>
            </a:r>
          </a:p>
          <a:p>
            <a:endParaRPr lang="en-US" sz="2400" b="1" dirty="0"/>
          </a:p>
          <a:p>
            <a:r>
              <a:rPr lang="en-US" sz="2400" b="1" dirty="0"/>
              <a:t>What this tells you: </a:t>
            </a:r>
            <a:r>
              <a:rPr lang="en-US" sz="2400" dirty="0"/>
              <a:t>Where major fires are at any given time.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Questions to ponder: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there a correlation?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there causality? (e.g., </a:t>
            </a:r>
            <a:r>
              <a:rPr lang="en-US" sz="2400" dirty="0">
                <a:hlinkClick r:id="rId2"/>
              </a:rPr>
              <a:t>https://www.dailycal.org/2016/05/04/researchers-discover-wildfires-correlate-human-activity-climate-change/</a:t>
            </a:r>
            <a:r>
              <a:rPr lang="en-US" sz="2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 out CIRA too (</a:t>
            </a:r>
            <a:r>
              <a:rPr lang="en-US" sz="2400" dirty="0">
                <a:hlinkClick r:id="rId3"/>
              </a:rPr>
              <a:t>https://m.facebook.com/CIRACSU?s=03</a:t>
            </a:r>
            <a:r>
              <a:rPr lang="en-US" sz="2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B46FA-1277-A44E-9029-ADA837A1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991" y="510433"/>
            <a:ext cx="3251201" cy="2848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A699B-F9B0-FD0F-A74F-2D016E34A10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Ideas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D1C44-C9ED-D163-23E0-3BDF2C326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991" y="3429000"/>
            <a:ext cx="5564971" cy="31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9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248070" y="612844"/>
            <a:ext cx="7200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III. The jet stream</a:t>
            </a:r>
          </a:p>
          <a:p>
            <a:endParaRPr lang="en-US" sz="2400" b="1" dirty="0"/>
          </a:p>
          <a:p>
            <a:r>
              <a:rPr lang="en-US" sz="2400" b="1" dirty="0"/>
              <a:t>What this tells you: </a:t>
            </a:r>
            <a:r>
              <a:rPr lang="en-US" sz="2400" dirty="0"/>
              <a:t>To the north of the stream is cold Arctic air, to the south warm air.</a:t>
            </a:r>
          </a:p>
          <a:p>
            <a:endParaRPr lang="en-US" sz="2400" b="1" dirty="0"/>
          </a:p>
          <a:p>
            <a:r>
              <a:rPr lang="en-US" sz="2400" b="1" dirty="0"/>
              <a:t> Some Questions to ponder: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Was the mid-June “heat dome” episode related to the jet stream?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Are these undulations getting more pronounced with climate change? (this is the Francis/</a:t>
            </a:r>
            <a:r>
              <a:rPr lang="en-US" sz="2400" dirty="0" err="1"/>
              <a:t>Vavrus</a:t>
            </a:r>
            <a:r>
              <a:rPr lang="en-US" sz="2400" dirty="0"/>
              <a:t> theory)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Turns out, the science behind this remains a matter of active research (and contention): see </a:t>
            </a:r>
            <a:r>
              <a:rPr lang="en-US" sz="2400" dirty="0">
                <a:hlinkClick r:id="rId2"/>
              </a:rPr>
              <a:t>Riboldi et al, 2020</a:t>
            </a:r>
            <a:r>
              <a:rPr lang="en-US" sz="2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8F2D2-EB3F-874A-AB64-5A291F1B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72" y="980705"/>
            <a:ext cx="4222762" cy="4167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FE7CB9-5BEC-5A48-E52D-D633703F19D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Ideas …</a:t>
            </a:r>
          </a:p>
        </p:txBody>
      </p:sp>
    </p:spTree>
    <p:extLst>
      <p:ext uri="{BB962C8B-B14F-4D97-AF65-F5344CB8AC3E}">
        <p14:creationId xmlns:p14="http://schemas.microsoft.com/office/powerpoint/2010/main" val="113579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262568" y="752651"/>
            <a:ext cx="56398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IV. Surface CO</a:t>
            </a:r>
            <a:r>
              <a:rPr lang="en-US" sz="2400" b="1" baseline="-25000" dirty="0"/>
              <a:t>2</a:t>
            </a:r>
            <a:r>
              <a:rPr lang="en-US" sz="2400" b="1" dirty="0"/>
              <a:t> concentrations</a:t>
            </a:r>
          </a:p>
          <a:p>
            <a:endParaRPr lang="en-US" sz="2400" b="1" dirty="0"/>
          </a:p>
          <a:p>
            <a:r>
              <a:rPr lang="en-US" sz="2400" b="1" dirty="0"/>
              <a:t>What this tells you: </a:t>
            </a:r>
            <a:r>
              <a:rPr lang="en-US" sz="2400" dirty="0"/>
              <a:t>Red =&gt; low concentration, hence a CO</a:t>
            </a:r>
            <a:r>
              <a:rPr lang="en-US" sz="2400" baseline="-25000" dirty="0"/>
              <a:t>2</a:t>
            </a:r>
            <a:r>
              <a:rPr lang="en-US" sz="2400" dirty="0"/>
              <a:t> sink</a:t>
            </a:r>
          </a:p>
          <a:p>
            <a:endParaRPr lang="en-US" sz="2400" b="1" dirty="0"/>
          </a:p>
          <a:p>
            <a:r>
              <a:rPr lang="en-US" sz="2400" b="1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part of the year is the sink the strongest?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 that changed over the years?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other parts of the world seem to be sinks? (according to CO</a:t>
            </a:r>
            <a:r>
              <a:rPr lang="en-US" sz="2400" baseline="-25000" dirty="0"/>
              <a:t>2</a:t>
            </a:r>
            <a:r>
              <a:rPr lang="en-US" sz="2400" dirty="0"/>
              <a:t> concentration)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B02B2-26D0-09D2-6441-F7C771256DA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Ideas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E7A59-1372-17D3-21D7-36D0B5A6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592" y="1223882"/>
            <a:ext cx="5860313" cy="403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7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465</Words>
  <Application>Microsoft Macintosh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19</cp:revision>
  <dcterms:created xsi:type="dcterms:W3CDTF">2021-08-21T17:02:16Z</dcterms:created>
  <dcterms:modified xsi:type="dcterms:W3CDTF">2023-12-12T21:32:07Z</dcterms:modified>
</cp:coreProperties>
</file>